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7" r:id="rId2"/>
    <p:sldId id="263" r:id="rId3"/>
    <p:sldId id="300" r:id="rId4"/>
    <p:sldId id="278" r:id="rId5"/>
    <p:sldId id="279" r:id="rId6"/>
    <p:sldId id="302" r:id="rId7"/>
    <p:sldId id="280" r:id="rId8"/>
    <p:sldId id="281" r:id="rId9"/>
    <p:sldId id="303" r:id="rId10"/>
    <p:sldId id="282" r:id="rId11"/>
    <p:sldId id="286" r:id="rId12"/>
    <p:sldId id="283" r:id="rId13"/>
    <p:sldId id="304" r:id="rId14"/>
    <p:sldId id="284" r:id="rId15"/>
    <p:sldId id="285" r:id="rId16"/>
    <p:sldId id="267" r:id="rId17"/>
    <p:sldId id="270" r:id="rId18"/>
    <p:sldId id="271" r:id="rId19"/>
    <p:sldId id="273" r:id="rId20"/>
    <p:sldId id="275" r:id="rId21"/>
    <p:sldId id="287" r:id="rId22"/>
    <p:sldId id="288" r:id="rId23"/>
    <p:sldId id="266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7" userDrawn="1">
          <p15:clr>
            <a:srgbClr val="A4A3A4"/>
          </p15:clr>
        </p15:guide>
        <p15:guide id="2" pos="38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4994"/>
    <a:srgbClr val="AE13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79924" autoAdjust="0"/>
  </p:normalViewPr>
  <p:slideViewPr>
    <p:cSldViewPr snapToGrid="0" showGuides="1">
      <p:cViewPr varScale="1">
        <p:scale>
          <a:sx n="103" d="100"/>
          <a:sy n="103" d="100"/>
        </p:scale>
        <p:origin x="92" y="568"/>
      </p:cViewPr>
      <p:guideLst>
        <p:guide orient="horz" pos="2147"/>
        <p:guide pos="38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5BCEC9-DDE4-4B30-87D6-0017517D5E27}" type="datetimeFigureOut">
              <a:rPr lang="zh-CN" altLang="en-US" smtClean="0"/>
              <a:t>2023/6/20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4487E-253C-4F2A-AD3B-D7DF4058A6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照片为学生拍摄的礼堂</a:t>
            </a:r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F000F6D-74D8-0C46-B428-4DE0EB03488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图片可以替换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487E-253C-4F2A-AD3B-D7DF4058A670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32C326A-3541-E547-8C03-5779D23648EF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华文中宋" panose="02010600040101010101" charset="-122"/>
                <a:cs typeface="+mn-cs"/>
              </a:rPr>
              <a:t>2023/6/20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中宋" panose="02010600040101010101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中宋" panose="02010600040101010101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3597BDB-C194-6F4E-8639-1B954A600FDB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华文中宋" panose="02010600040101010101" charset="-122"/>
                <a:cs typeface="+mn-cs"/>
              </a:r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中宋" panose="02010600040101010101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340768"/>
            <a:ext cx="10515600" cy="5061482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r>
              <a:rPr lang="en-US" altLang="zh-CN" dirty="0"/>
              <a:t>·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7777B4F-0286-DE44-939A-59B26D3141B7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华文中宋" panose="02010600040101010101" charset="-122"/>
                <a:cs typeface="+mn-cs"/>
              </a:rPr>
              <a:t>2023/6/20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中宋" panose="02010600040101010101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中宋" panose="02010600040101010101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ADB0674-9F2F-9048-8F8C-240B2AE1FAC2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华文中宋" panose="02010600040101010101" charset="-122"/>
                <a:cs typeface="+mn-cs"/>
              </a:r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中宋" panose="02010600040101010101" charset="-122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009" y="0"/>
            <a:ext cx="10538791" cy="1021543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000" b="1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AE13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图片 9" descr="横版组合——透明.png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610600" y="6073474"/>
            <a:ext cx="3086577" cy="6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7F89CA9-0F6A-E745-B1B5-0B3A7BE5D970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华文中宋" panose="02010600040101010101" charset="-122"/>
                <a:cs typeface="+mn-cs"/>
              </a:rPr>
              <a:t>2023/6/20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中宋" panose="02010600040101010101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中宋" panose="02010600040101010101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B721F5A-A6F2-4C4E-BFC8-8F7E8C0B0E84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华文中宋" panose="02010600040101010101" charset="-122"/>
                <a:cs typeface="+mn-cs"/>
              </a:r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中宋" panose="02010600040101010101" charset="-122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009" y="0"/>
            <a:ext cx="10515600" cy="102154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lnSpc>
                <a:spcPct val="100000"/>
              </a:lnSpc>
              <a:defRPr lang="en-US" sz="4000" b="1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15009" y="1021543"/>
            <a:ext cx="10538791" cy="0"/>
            <a:chOff x="815009" y="1021543"/>
            <a:chExt cx="10538791" cy="0"/>
          </a:xfrm>
        </p:grpSpPr>
        <p:cxnSp>
          <p:nvCxnSpPr>
            <p:cNvPr id="7" name="直接连接符 6"/>
            <p:cNvCxnSpPr/>
            <p:nvPr userDrawn="1"/>
          </p:nvCxnSpPr>
          <p:spPr>
            <a:xfrm>
              <a:off x="815009" y="1021543"/>
              <a:ext cx="713715" cy="0"/>
            </a:xfrm>
            <a:prstGeom prst="line">
              <a:avLst/>
            </a:prstGeom>
            <a:ln w="44450">
              <a:solidFill>
                <a:srgbClr val="AE13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 userDrawn="1"/>
          </p:nvCxnSpPr>
          <p:spPr>
            <a:xfrm>
              <a:off x="1683945" y="1021543"/>
              <a:ext cx="9669855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 descr="横版组合——透明.png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610600" y="6073474"/>
            <a:ext cx="3086577" cy="6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0E72066-6174-6145-AA6B-3DE5C9EA0DC8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华文中宋" panose="02010600040101010101" charset="-122"/>
                <a:cs typeface="+mn-cs"/>
              </a:rPr>
              <a:t>2023/6/20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中宋" panose="02010600040101010101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中宋" panose="02010600040101010101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D0C70D4-B8A7-1C47-A003-56128FA9BF31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华文中宋" panose="02010600040101010101" charset="-122"/>
                <a:cs typeface="+mn-cs"/>
              </a:r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中宋" panose="02010600040101010101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/>
          </p:nvPr>
        </p:nvSpPr>
        <p:spPr>
          <a:xfrm>
            <a:off x="2098675" y="2108200"/>
            <a:ext cx="7994651" cy="1235075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41EA215-7A23-544C-A92E-4577682AAD9A}" type="datetimeFigureOut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华文中宋" panose="02010600040101010101" charset="-122"/>
                <a:cs typeface="+mn-cs"/>
              </a:rPr>
              <a:t>2023/6/20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中宋" panose="02010600040101010101" charset="-122"/>
              <a:cs typeface="+mn-cs"/>
            </a:endParaRPr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中宋" panose="02010600040101010101" charset="-122"/>
              <a:cs typeface="+mn-cs"/>
            </a:endParaRPr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50E2911-4B38-3847-BB6A-657490750D80}" type="slidenum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华文中宋" panose="02010600040101010101" charset="-122"/>
                <a:cs typeface="+mn-cs"/>
              </a:r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中宋" panose="02010600040101010101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C40F-0D87-4C47-A7B0-B93EF7B2BEDD}" type="datetimeFigureOut">
              <a:rPr lang="zh-CN" altLang="en-US" smtClean="0"/>
              <a:t>2023/6/20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42B8-D311-4E7D-8579-3E51C69EB1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C40F-0D87-4C47-A7B0-B93EF7B2BEDD}" type="datetimeFigureOut">
              <a:rPr lang="zh-CN" altLang="en-US" smtClean="0"/>
              <a:t>2023/6/20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42B8-D311-4E7D-8579-3E51C69EB1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3C5E0C2-28B8-CE44-9D60-588CFEE87B31}" type="datetimeFigureOut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华文中宋" panose="02010600040101010101" charset="-122"/>
                <a:cs typeface="+mn-cs"/>
              </a:rPr>
              <a:t>2023/6/20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中宋" panose="02010600040101010101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中宋" panose="02010600040101010101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1093995-55F8-9440-9010-524D68AC1856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华文中宋" panose="02010600040101010101" charset="-122"/>
                <a:cs typeface="+mn-cs"/>
              </a:rPr>
              <a:t>‹#›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中宋" panose="02010600040101010101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hq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2088106"/>
            <a:ext cx="12192000" cy="255927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50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933085"/>
            <a:ext cx="9144000" cy="1992963"/>
          </a:xfrm>
        </p:spPr>
        <p:txBody>
          <a:bodyPr/>
          <a:lstStyle/>
          <a:p>
            <a:r>
              <a:rPr lang="zh-CN" altLang="en-US" b="1" dirty="0"/>
              <a:t>第组大作业报告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005618"/>
            <a:ext cx="9144000" cy="197082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成员：贾城昊，李金明，张钊珲</a:t>
            </a:r>
          </a:p>
        </p:txBody>
      </p:sp>
      <p:pic>
        <p:nvPicPr>
          <p:cNvPr id="6" name="图片 5" descr="横版组合——透明.pn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523853" y="698565"/>
            <a:ext cx="5144295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使用深度优先搜索进行行程的搜索</a:t>
            </a:r>
            <a:endParaRPr lang="en-US" altLang="zh-CN" dirty="0"/>
          </a:p>
          <a:p>
            <a:r>
              <a:rPr lang="zh-CN" altLang="en-US" dirty="0"/>
              <a:t>使用归并排序对搜索到的行程进行排序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r>
              <a:rPr lang="zh-CN" altLang="en-US" dirty="0"/>
              <a:t>复杂度分析：</a:t>
            </a:r>
            <a:r>
              <a:rPr lang="zh-CN" altLang="en-US" dirty="0">
                <a:sym typeface="Wingdings" panose="05000000000000000000" pitchFamily="2" charset="2"/>
              </a:rPr>
              <a:t>（设有</a:t>
            </a:r>
            <a:r>
              <a:rPr lang="en-US" altLang="zh-CN" dirty="0">
                <a:sym typeface="Wingdings" panose="05000000000000000000" pitchFamily="2" charset="2"/>
              </a:rPr>
              <a:t>n</a:t>
            </a:r>
            <a:r>
              <a:rPr lang="zh-CN" altLang="en-US" dirty="0">
                <a:sym typeface="Wingdings" panose="05000000000000000000" pitchFamily="2" charset="2"/>
              </a:rPr>
              <a:t>个节点，</a:t>
            </a:r>
            <a:r>
              <a:rPr lang="en-US" altLang="zh-CN" dirty="0">
                <a:sym typeface="Wingdings" panose="05000000000000000000" pitchFamily="2" charset="2"/>
              </a:rPr>
              <a:t>e</a:t>
            </a:r>
            <a:r>
              <a:rPr lang="zh-CN" altLang="en-US" dirty="0">
                <a:sym typeface="Wingdings" panose="05000000000000000000" pitchFamily="2" charset="2"/>
              </a:rPr>
              <a:t>条边，</a:t>
            </a:r>
            <a:r>
              <a:rPr lang="en-US" altLang="zh-CN" dirty="0">
                <a:sym typeface="Wingdings" panose="05000000000000000000" pitchFamily="2" charset="2"/>
              </a:rPr>
              <a:t>m</a:t>
            </a:r>
            <a:r>
              <a:rPr lang="zh-CN" altLang="en-US" dirty="0">
                <a:sym typeface="Wingdings" panose="05000000000000000000" pitchFamily="2" charset="2"/>
              </a:rPr>
              <a:t>张票）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  1</a:t>
            </a:r>
            <a:r>
              <a:rPr lang="zh-CN" altLang="en-US" dirty="0"/>
              <a:t>、邻接表深度优先搜索的复杂度为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O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(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PingFang SC"/>
              </a:rPr>
              <a:t>n+m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)</a:t>
            </a:r>
            <a:endParaRPr lang="en-US" altLang="zh-CN" b="0" i="0" dirty="0">
              <a:solidFill>
                <a:srgbClr val="333333"/>
              </a:solidFill>
              <a:effectLst/>
              <a:latin typeface="PingFang SC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333333"/>
                </a:solidFill>
                <a:latin typeface="PingFang SC"/>
              </a:rPr>
              <a:t>   2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、若有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k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个路径，则归并排序复杂度为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O(</a:t>
            </a:r>
            <a:r>
              <a:rPr lang="en-US" altLang="zh-CN" dirty="0" err="1">
                <a:solidFill>
                  <a:srgbClr val="333333"/>
                </a:solidFill>
                <a:latin typeface="PingFang SC"/>
              </a:rPr>
              <a:t>klogk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)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算法详解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 cstate="screen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reeform 5"/>
          <p:cNvSpPr/>
          <p:nvPr/>
        </p:nvSpPr>
        <p:spPr bwMode="auto">
          <a:xfrm>
            <a:off x="771225" y="1754842"/>
            <a:ext cx="2935728" cy="487172"/>
          </a:xfrm>
          <a:custGeom>
            <a:avLst/>
            <a:gdLst>
              <a:gd name="T0" fmla="*/ 275 w 3851"/>
              <a:gd name="T1" fmla="*/ 0 h 633"/>
              <a:gd name="T2" fmla="*/ 3575 w 3851"/>
              <a:gd name="T3" fmla="*/ 0 h 633"/>
              <a:gd name="T4" fmla="*/ 3851 w 3851"/>
              <a:gd name="T5" fmla="*/ 633 h 633"/>
              <a:gd name="T6" fmla="*/ 0 w 3851"/>
              <a:gd name="T7" fmla="*/ 633 h 633"/>
              <a:gd name="T8" fmla="*/ 275 w 3851"/>
              <a:gd name="T9" fmla="*/ 0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1" h="633">
                <a:moveTo>
                  <a:pt x="275" y="0"/>
                </a:moveTo>
                <a:lnTo>
                  <a:pt x="3575" y="0"/>
                </a:lnTo>
                <a:lnTo>
                  <a:pt x="3851" y="633"/>
                </a:lnTo>
                <a:lnTo>
                  <a:pt x="0" y="633"/>
                </a:lnTo>
                <a:lnTo>
                  <a:pt x="27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3" name="Rectangle 6"/>
          <p:cNvSpPr>
            <a:spLocks noChangeArrowheads="1"/>
          </p:cNvSpPr>
          <p:nvPr/>
        </p:nvSpPr>
        <p:spPr bwMode="auto">
          <a:xfrm>
            <a:off x="1" y="2245189"/>
            <a:ext cx="12192000" cy="2196242"/>
          </a:xfrm>
          <a:prstGeom prst="rect">
            <a:avLst/>
          </a:prstGeom>
          <a:gradFill flip="none" rotWithShape="1">
            <a:gsLst>
              <a:gs pos="0">
                <a:srgbClr val="0C4994">
                  <a:shade val="30000"/>
                  <a:satMod val="115000"/>
                </a:srgbClr>
              </a:gs>
              <a:gs pos="50000">
                <a:srgbClr val="0C4994">
                  <a:shade val="67500"/>
                  <a:satMod val="115000"/>
                </a:srgbClr>
              </a:gs>
              <a:gs pos="100000">
                <a:srgbClr val="0C4994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4" name="Rectangle 7"/>
          <p:cNvSpPr>
            <a:spLocks noChangeArrowheads="1"/>
          </p:cNvSpPr>
          <p:nvPr/>
        </p:nvSpPr>
        <p:spPr bwMode="auto">
          <a:xfrm>
            <a:off x="980692" y="1754842"/>
            <a:ext cx="2513618" cy="2686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5" name="TextBox 23"/>
          <p:cNvSpPr txBox="1">
            <a:spLocks noChangeArrowheads="1"/>
          </p:cNvSpPr>
          <p:nvPr/>
        </p:nvSpPr>
        <p:spPr bwMode="auto">
          <a:xfrm>
            <a:off x="3868209" y="3217053"/>
            <a:ext cx="5614382" cy="621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3765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6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全国交通咨询模拟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的程序展示</a:t>
            </a:r>
          </a:p>
        </p:txBody>
      </p:sp>
      <p:sp>
        <p:nvSpPr>
          <p:cNvPr id="10246" name="TextBox 25"/>
          <p:cNvSpPr txBox="1">
            <a:spLocks noChangeArrowheads="1"/>
          </p:cNvSpPr>
          <p:nvPr/>
        </p:nvSpPr>
        <p:spPr bwMode="auto">
          <a:xfrm>
            <a:off x="3778363" y="2349922"/>
            <a:ext cx="550806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DCB3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第二部分</a:t>
            </a:r>
          </a:p>
        </p:txBody>
      </p:sp>
      <p:sp>
        <p:nvSpPr>
          <p:cNvPr id="10247" name="TextBox 26"/>
          <p:cNvSpPr txBox="1">
            <a:spLocks noChangeArrowheads="1"/>
          </p:cNvSpPr>
          <p:nvPr/>
        </p:nvSpPr>
        <p:spPr bwMode="auto">
          <a:xfrm>
            <a:off x="1198095" y="2245187"/>
            <a:ext cx="2062480" cy="193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199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02</a:t>
            </a:r>
            <a:endParaRPr kumimoji="0" lang="zh-CN" altLang="en-US" sz="11995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 descr="横版组合——透明.pn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ldLvl="0" animBg="1" autoUpdateAnimBg="0"/>
      <p:bldP spid="10244" grpId="0" bldLvl="0" animBg="1" autoUpdateAnimBg="0"/>
      <p:bldP spid="10245" grpId="0" autoUpdateAnimBg="0"/>
      <p:bldP spid="10246" grpId="0" autoUpdateAnimBg="0"/>
      <p:bldP spid="10247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本程序支持控制台和</a:t>
            </a:r>
            <a:r>
              <a:rPr lang="en-US" altLang="zh-CN" dirty="0"/>
              <a:t>GUI</a:t>
            </a:r>
            <a:r>
              <a:rPr lang="zh-CN" altLang="en-US" dirty="0"/>
              <a:t>界面，其中</a:t>
            </a:r>
            <a:r>
              <a:rPr lang="en-US" altLang="zh-CN" dirty="0"/>
              <a:t>GUI</a:t>
            </a:r>
            <a:r>
              <a:rPr lang="zh-CN" altLang="en-US" dirty="0"/>
              <a:t>使用</a:t>
            </a:r>
            <a:r>
              <a:rPr lang="en-US" altLang="zh-CN" dirty="0" err="1"/>
              <a:t>easyX</a:t>
            </a:r>
            <a:r>
              <a:rPr lang="zh-CN" altLang="en-US" dirty="0"/>
              <a:t>库进行设计，</a:t>
            </a:r>
            <a:endParaRPr lang="en-US" altLang="zh-CN" dirty="0"/>
          </a:p>
          <a:p>
            <a:r>
              <a:rPr lang="zh-CN" altLang="en-US" dirty="0"/>
              <a:t>本程序支持手动插入与删除票，打印时刻表以及对行程进行搜索，并支持文件导入。</a:t>
            </a:r>
            <a:endParaRPr lang="en-US" altLang="zh-CN" dirty="0"/>
          </a:p>
          <a:p>
            <a:r>
              <a:rPr lang="zh-CN" altLang="en-US" dirty="0"/>
              <a:t>对行程搜索支持票价优先，时间优先，中转次数优先</a:t>
            </a:r>
          </a:p>
          <a:p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效果展示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E8DA39A-6C7E-5C84-2A59-F09607189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78" y="3336324"/>
            <a:ext cx="5868246" cy="3429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4BE409A-4718-0A37-899C-2E74E5F31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228" y="3429000"/>
            <a:ext cx="5612684" cy="333954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本程序支持控制台和</a:t>
            </a:r>
            <a:r>
              <a:rPr lang="en-US" altLang="zh-CN" dirty="0"/>
              <a:t>GUI</a:t>
            </a:r>
            <a:r>
              <a:rPr lang="zh-CN" altLang="en-US" dirty="0"/>
              <a:t>界面，其中</a:t>
            </a:r>
            <a:r>
              <a:rPr lang="en-US" altLang="zh-CN" dirty="0"/>
              <a:t>GUI</a:t>
            </a:r>
            <a:r>
              <a:rPr lang="zh-CN" altLang="en-US" dirty="0"/>
              <a:t>使用</a:t>
            </a:r>
            <a:r>
              <a:rPr lang="en-US" altLang="zh-CN" dirty="0" err="1"/>
              <a:t>easyX</a:t>
            </a:r>
            <a:r>
              <a:rPr lang="zh-CN" altLang="en-US" dirty="0"/>
              <a:t>库进行设计，</a:t>
            </a:r>
            <a:endParaRPr lang="en-US" altLang="zh-CN" dirty="0"/>
          </a:p>
          <a:p>
            <a:r>
              <a:rPr lang="zh-CN" altLang="en-US" dirty="0"/>
              <a:t>本程序支持手动插入与删除票，打印时刻表以及对行程进行搜索，并支持文件导入。</a:t>
            </a:r>
            <a:endParaRPr lang="en-US" altLang="zh-CN" dirty="0"/>
          </a:p>
          <a:p>
            <a:r>
              <a:rPr lang="zh-CN" altLang="en-US" dirty="0"/>
              <a:t>对行程搜索支持票价优先，时间优先，中转次数优先</a:t>
            </a:r>
          </a:p>
          <a:p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效果展示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8701954-3EF1-2B15-A316-772719797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282" y="3429000"/>
            <a:ext cx="5413540" cy="321893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D8DF7E8-4908-27A7-F0AA-55D1AB55E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20" y="3426898"/>
            <a:ext cx="5533236" cy="329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62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 cstate="screen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reeform 5"/>
          <p:cNvSpPr/>
          <p:nvPr/>
        </p:nvSpPr>
        <p:spPr bwMode="auto">
          <a:xfrm>
            <a:off x="771225" y="1754842"/>
            <a:ext cx="2935728" cy="487172"/>
          </a:xfrm>
          <a:custGeom>
            <a:avLst/>
            <a:gdLst>
              <a:gd name="T0" fmla="*/ 275 w 3851"/>
              <a:gd name="T1" fmla="*/ 0 h 633"/>
              <a:gd name="T2" fmla="*/ 3575 w 3851"/>
              <a:gd name="T3" fmla="*/ 0 h 633"/>
              <a:gd name="T4" fmla="*/ 3851 w 3851"/>
              <a:gd name="T5" fmla="*/ 633 h 633"/>
              <a:gd name="T6" fmla="*/ 0 w 3851"/>
              <a:gd name="T7" fmla="*/ 633 h 633"/>
              <a:gd name="T8" fmla="*/ 275 w 3851"/>
              <a:gd name="T9" fmla="*/ 0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1" h="633">
                <a:moveTo>
                  <a:pt x="275" y="0"/>
                </a:moveTo>
                <a:lnTo>
                  <a:pt x="3575" y="0"/>
                </a:lnTo>
                <a:lnTo>
                  <a:pt x="3851" y="633"/>
                </a:lnTo>
                <a:lnTo>
                  <a:pt x="0" y="633"/>
                </a:lnTo>
                <a:lnTo>
                  <a:pt x="27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3" name="Rectangle 6"/>
          <p:cNvSpPr>
            <a:spLocks noChangeArrowheads="1"/>
          </p:cNvSpPr>
          <p:nvPr/>
        </p:nvSpPr>
        <p:spPr bwMode="auto">
          <a:xfrm>
            <a:off x="1" y="2245189"/>
            <a:ext cx="12192000" cy="2196242"/>
          </a:xfrm>
          <a:prstGeom prst="rect">
            <a:avLst/>
          </a:prstGeom>
          <a:gradFill flip="none" rotWithShape="1">
            <a:gsLst>
              <a:gs pos="0">
                <a:srgbClr val="0C4994">
                  <a:shade val="30000"/>
                  <a:satMod val="115000"/>
                </a:srgbClr>
              </a:gs>
              <a:gs pos="50000">
                <a:srgbClr val="0C4994">
                  <a:shade val="67500"/>
                  <a:satMod val="115000"/>
                </a:srgbClr>
              </a:gs>
              <a:gs pos="100000">
                <a:srgbClr val="0C4994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4" name="Rectangle 7"/>
          <p:cNvSpPr>
            <a:spLocks noChangeArrowheads="1"/>
          </p:cNvSpPr>
          <p:nvPr/>
        </p:nvSpPr>
        <p:spPr bwMode="auto">
          <a:xfrm>
            <a:off x="980692" y="1754842"/>
            <a:ext cx="2513618" cy="2686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5" name="TextBox 23"/>
          <p:cNvSpPr txBox="1">
            <a:spLocks noChangeArrowheads="1"/>
          </p:cNvSpPr>
          <p:nvPr/>
        </p:nvSpPr>
        <p:spPr bwMode="auto">
          <a:xfrm>
            <a:off x="3778039" y="3057033"/>
            <a:ext cx="5614382" cy="69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平衡二叉树的算法实现</a:t>
            </a:r>
          </a:p>
        </p:txBody>
      </p:sp>
      <p:sp>
        <p:nvSpPr>
          <p:cNvPr id="10246" name="TextBox 25"/>
          <p:cNvSpPr txBox="1">
            <a:spLocks noChangeArrowheads="1"/>
          </p:cNvSpPr>
          <p:nvPr/>
        </p:nvSpPr>
        <p:spPr bwMode="auto">
          <a:xfrm>
            <a:off x="3778363" y="2349922"/>
            <a:ext cx="550806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DCB3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第三部分</a:t>
            </a:r>
          </a:p>
        </p:txBody>
      </p:sp>
      <p:sp>
        <p:nvSpPr>
          <p:cNvPr id="10247" name="TextBox 26"/>
          <p:cNvSpPr txBox="1">
            <a:spLocks noChangeArrowheads="1"/>
          </p:cNvSpPr>
          <p:nvPr/>
        </p:nvSpPr>
        <p:spPr bwMode="auto">
          <a:xfrm>
            <a:off x="1198095" y="2245187"/>
            <a:ext cx="2062480" cy="193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199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03</a:t>
            </a:r>
            <a:endParaRPr kumimoji="0" lang="zh-CN" altLang="en-US" sz="11995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 descr="横版组合——透明.pn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ldLvl="0" animBg="1" autoUpdateAnimBg="0"/>
      <p:bldP spid="10244" grpId="0" bldLvl="0" animBg="1" autoUpdateAnimBg="0"/>
      <p:bldP spid="10245" grpId="0" autoUpdateAnimBg="0"/>
      <p:bldP spid="10246" grpId="0" autoUpdateAnimBg="0"/>
      <p:bldP spid="10247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问题说明</a:t>
            </a:r>
          </a:p>
        </p:txBody>
      </p:sp>
      <p:pic>
        <p:nvPicPr>
          <p:cNvPr id="4" name="图片 2" descr="截屏2023-03-22 09.08.3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4965" y="1130300"/>
            <a:ext cx="7681595" cy="49206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/>
              <a:t>数据结构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40485"/>
            <a:ext cx="10515600" cy="234124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>
                <a:solidFill>
                  <a:schemeClr val="accent1"/>
                </a:solidFill>
              </a:rPr>
              <a:t>typedef struct BSTNode {</a:t>
            </a:r>
          </a:p>
          <a:p>
            <a:pPr marL="0" indent="0">
              <a:buNone/>
            </a:pPr>
            <a:r>
              <a:rPr lang="zh-CN" altLang="en-US" sz="2400" dirty="0">
                <a:solidFill>
                  <a:schemeClr val="accent1"/>
                </a:solidFill>
              </a:rPr>
              <a:t>	int data;		// 结点信息的关键字</a:t>
            </a:r>
          </a:p>
          <a:p>
            <a:pPr marL="0" indent="0">
              <a:buNone/>
            </a:pPr>
            <a:r>
              <a:rPr lang="zh-CN" altLang="en-US" sz="2400" dirty="0">
                <a:solidFill>
                  <a:schemeClr val="accent1"/>
                </a:solidFill>
              </a:rPr>
              <a:t>	int bf;			// 结点的平衡因子</a:t>
            </a:r>
          </a:p>
          <a:p>
            <a:pPr marL="0" indent="0">
              <a:buNone/>
            </a:pPr>
            <a:r>
              <a:rPr lang="zh-CN" altLang="en-US" sz="2400" dirty="0">
                <a:solidFill>
                  <a:schemeClr val="accent1"/>
                </a:solidFill>
              </a:rPr>
              <a:t>	struct BSTNode* lchild, * rchild, * parent;// 左、右孩子和双亲指针</a:t>
            </a:r>
          </a:p>
          <a:p>
            <a:pPr marL="0" indent="0">
              <a:buNone/>
            </a:pPr>
            <a:r>
              <a:rPr lang="zh-CN" altLang="en-US" sz="2400" dirty="0">
                <a:solidFill>
                  <a:schemeClr val="accent1"/>
                </a:solidFill>
              </a:rPr>
              <a:t>}BSTNode, * BSTree;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38200" y="4265295"/>
            <a:ext cx="920813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/>
              <a:t>· </a:t>
            </a:r>
            <a:r>
              <a:rPr lang="zh-CN" altLang="en-US" sz="2400"/>
              <a:t>程序共构造三棵平衡二叉树：</a:t>
            </a:r>
            <a:r>
              <a:rPr lang="en-US" altLang="zh-CN" sz="2400"/>
              <a:t>T1</a:t>
            </a:r>
            <a:r>
              <a:rPr lang="zh-CN" altLang="en-US" sz="2400"/>
              <a:t>，</a:t>
            </a:r>
            <a:r>
              <a:rPr lang="en-US" altLang="zh-CN" sz="2400"/>
              <a:t>T2</a:t>
            </a:r>
            <a:r>
              <a:rPr lang="zh-CN" altLang="en-US" sz="2400"/>
              <a:t>，</a:t>
            </a:r>
            <a:r>
              <a:rPr lang="en-US" altLang="zh-CN" sz="2400"/>
              <a:t>T3</a:t>
            </a:r>
            <a:r>
              <a:rPr lang="zh-CN" altLang="en-US" sz="2400"/>
              <a:t>。</a:t>
            </a:r>
          </a:p>
          <a:p>
            <a:r>
              <a:rPr lang="en-US" altLang="zh-CN" sz="2400"/>
              <a:t>· </a:t>
            </a:r>
            <a:r>
              <a:rPr lang="zh-CN" altLang="en-US" sz="2400"/>
              <a:t>实现动态查找表的插入、删除、搜索，平衡二叉树的合并、分裂。</a:t>
            </a:r>
          </a:p>
          <a:p>
            <a:r>
              <a:rPr lang="en-US" altLang="zh-CN" sz="2400"/>
              <a:t>· </a:t>
            </a:r>
            <a:r>
              <a:rPr lang="zh-CN" altLang="en-US" sz="2400"/>
              <a:t>平衡二叉树的操作采用图像化界面进行展示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/>
              <a:t>基本旋转函数的实现与平衡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81100"/>
            <a:ext cx="10515600" cy="187261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 dirty="0">
                <a:solidFill>
                  <a:schemeClr val="accent1"/>
                </a:solidFill>
              </a:rPr>
              <a:t>void R_Rotate(BSTree p,int direction) </a:t>
            </a:r>
            <a:r>
              <a:rPr lang="en-US" altLang="zh-CN" sz="2000" dirty="0">
                <a:solidFill>
                  <a:schemeClr val="accent1"/>
                </a:solidFill>
              </a:rPr>
              <a:t> </a:t>
            </a:r>
          </a:p>
          <a:p>
            <a:pPr marL="0" indent="0">
              <a:buNone/>
            </a:pPr>
            <a:r>
              <a:rPr lang="en-US" altLang="zh-CN" sz="2000" dirty="0">
                <a:solidFill>
                  <a:schemeClr val="accent1"/>
                </a:solidFill>
              </a:rPr>
              <a:t>	</a:t>
            </a:r>
            <a:r>
              <a:rPr lang="zh-CN" altLang="en-US" sz="2000" dirty="0">
                <a:solidFill>
                  <a:schemeClr val="tx1"/>
                </a:solidFill>
              </a:rPr>
              <a:t>单左旋函数</a:t>
            </a:r>
            <a:endParaRPr lang="en-US" altLang="zh-CN" sz="20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zh-CN" altLang="en-US" sz="2000" dirty="0">
                <a:solidFill>
                  <a:schemeClr val="accent1"/>
                </a:solidFill>
              </a:rPr>
              <a:t>void L_Rotate(BSTree p, int direction)</a:t>
            </a:r>
          </a:p>
          <a:p>
            <a:pPr marL="0" indent="0">
              <a:buNone/>
            </a:pPr>
            <a:r>
              <a:rPr lang="en-US" altLang="zh-CN" sz="2000" dirty="0">
                <a:solidFill>
                  <a:schemeClr val="accent1"/>
                </a:solidFill>
              </a:rPr>
              <a:t>	</a:t>
            </a:r>
            <a:r>
              <a:rPr lang="zh-CN" altLang="en-US" sz="2000" dirty="0">
                <a:solidFill>
                  <a:schemeClr val="tx1"/>
                </a:solidFill>
              </a:rPr>
              <a:t>单右旋函数</a:t>
            </a:r>
            <a:endParaRPr lang="zh-CN" altLang="en-US" sz="20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838200" y="2872740"/>
            <a:ext cx="10515600" cy="284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平衡性的调整</a:t>
            </a:r>
            <a:r>
              <a:rPr lang="en-US" altLang="zh-CN" sz="2400" dirty="0">
                <a:solidFill>
                  <a:schemeClr val="tx1"/>
                </a:solidFill>
              </a:rPr>
              <a:t>，</a:t>
            </a:r>
            <a:r>
              <a:rPr lang="zh-CN" altLang="en-US" sz="2400" dirty="0">
                <a:solidFill>
                  <a:schemeClr val="tx1"/>
                </a:solidFill>
              </a:rPr>
              <a:t>根据平衡因子进行旋转</a:t>
            </a:r>
          </a:p>
          <a:p>
            <a:pPr marL="0" indent="0">
              <a:buNone/>
            </a:pPr>
            <a:r>
              <a:rPr sz="2400" dirty="0">
                <a:solidFill>
                  <a:schemeClr val="tx1"/>
                </a:solidFill>
              </a:rPr>
              <a:t>void LeftBalance(BSTree t)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· </a:t>
            </a:r>
            <a:r>
              <a:rPr lang="zh-CN" altLang="en-US" sz="2400" dirty="0">
                <a:solidFill>
                  <a:schemeClr val="tx1"/>
                </a:solidFill>
              </a:rPr>
              <a:t>应对平衡因子为</a:t>
            </a:r>
            <a:r>
              <a:rPr lang="en-US" altLang="zh-CN" sz="2400" dirty="0">
                <a:solidFill>
                  <a:schemeClr val="tx1"/>
                </a:solidFill>
              </a:rPr>
              <a:t>2</a:t>
            </a:r>
            <a:r>
              <a:rPr lang="zh-CN" altLang="en-US" sz="2400" dirty="0">
                <a:solidFill>
                  <a:schemeClr val="tx1"/>
                </a:solidFill>
              </a:rPr>
              <a:t>的失衡状态</a:t>
            </a:r>
            <a:r>
              <a:rPr lang="en-US" altLang="zh-CN" sz="2400" dirty="0">
                <a:solidFill>
                  <a:schemeClr val="tx1"/>
                </a:solidFill>
              </a:rPr>
              <a:t>: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	</a:t>
            </a:r>
          </a:p>
          <a:p>
            <a:pPr marL="0" indent="0"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void RightBalance(BSTree t)</a:t>
            </a:r>
            <a:r>
              <a:rPr lang="en-US" altLang="zh-CN" sz="2400" dirty="0">
                <a:solidFill>
                  <a:schemeClr val="tx1"/>
                </a:solidFill>
              </a:rPr>
              <a:t>	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· </a:t>
            </a:r>
            <a:r>
              <a:rPr lang="zh-CN" altLang="en-US" sz="2400" dirty="0">
                <a:solidFill>
                  <a:schemeClr val="tx1"/>
                </a:solidFill>
              </a:rPr>
              <a:t>应对平衡因子为</a:t>
            </a:r>
            <a:r>
              <a:rPr lang="en-US" altLang="zh-CN" sz="2400" dirty="0">
                <a:solidFill>
                  <a:schemeClr val="tx1"/>
                </a:solidFill>
              </a:rPr>
              <a:t>-2</a:t>
            </a:r>
            <a:r>
              <a:rPr lang="zh-CN" altLang="en-US" sz="2400" dirty="0">
                <a:solidFill>
                  <a:schemeClr val="tx1"/>
                </a:solidFill>
              </a:rPr>
              <a:t>的失衡状态</a:t>
            </a:r>
          </a:p>
        </p:txBody>
      </p:sp>
      <p:pic>
        <p:nvPicPr>
          <p:cNvPr id="6" name="图片 5" descr="截屏2023-06-17 09.18.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050" y="2272030"/>
            <a:ext cx="2965450" cy="1693545"/>
          </a:xfrm>
          <a:prstGeom prst="rect">
            <a:avLst/>
          </a:prstGeom>
        </p:spPr>
      </p:pic>
      <p:pic>
        <p:nvPicPr>
          <p:cNvPr id="7" name="图片 6" descr="截屏2023-06-17 09.20.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050" y="4272280"/>
            <a:ext cx="3134995" cy="1606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/>
              <a:t>基本功能实现：</a:t>
            </a:r>
            <a:r>
              <a:rPr lang="en-US" altLang="zh-CN" b="0" dirty="0">
                <a:latin typeface="+mn-lt"/>
                <a:cs typeface="+mn-lt"/>
              </a:rPr>
              <a:t>insert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81100"/>
            <a:ext cx="10515600" cy="12033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>
                <a:solidFill>
                  <a:schemeClr val="accent1"/>
                </a:solidFill>
              </a:rPr>
              <a:t>int taller; // 用于标记当前结点的左子树/右子树是否长高</a:t>
            </a:r>
          </a:p>
          <a:p>
            <a:pPr marL="0" indent="0">
              <a:buNone/>
            </a:pPr>
            <a:r>
              <a:rPr lang="zh-CN" altLang="en-US" sz="2400" dirty="0">
                <a:solidFill>
                  <a:schemeClr val="accent1"/>
                </a:solidFill>
              </a:rPr>
              <a:t>int InsertBSTNode(BSTree t, int n)</a:t>
            </a:r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838200" y="2272030"/>
            <a:ext cx="10515600" cy="284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400" dirty="0">
              <a:solidFill>
                <a:schemeClr val="accent1"/>
              </a:solidFill>
            </a:endParaRPr>
          </a:p>
        </p:txBody>
      </p:sp>
      <p:sp>
        <p:nvSpPr>
          <p:cNvPr id="10" name="内容占位符 1"/>
          <p:cNvSpPr>
            <a:spLocks noGrp="1"/>
          </p:cNvSpPr>
          <p:nvPr/>
        </p:nvSpPr>
        <p:spPr>
          <a:xfrm>
            <a:off x="838200" y="2200910"/>
            <a:ext cx="10515600" cy="2231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首先在目标树上进行搜索，根据搜索结果进行如下操作</a:t>
            </a:r>
          </a:p>
          <a:p>
            <a:pPr lvl="1"/>
            <a:r>
              <a:rPr lang="zh-CN" altLang="en-US"/>
              <a:t>若搜索到待插入节点，则不进行任何操作。</a:t>
            </a:r>
          </a:p>
          <a:p>
            <a:pPr lvl="1"/>
            <a:r>
              <a:rPr lang="zh-CN" altLang="en-US"/>
              <a:t>若未搜索到，则直接创建叶节点进行插入。</a:t>
            </a:r>
          </a:p>
          <a:p>
            <a:pPr marL="457200" lvl="1" indent="0">
              <a:buNone/>
            </a:pPr>
            <a:endParaRPr lang="zh-CN" altLang="en-US"/>
          </a:p>
        </p:txBody>
      </p:sp>
      <p:sp>
        <p:nvSpPr>
          <p:cNvPr id="11" name="内容占位符 1"/>
          <p:cNvSpPr>
            <a:spLocks noGrp="1"/>
          </p:cNvSpPr>
          <p:nvPr/>
        </p:nvSpPr>
        <p:spPr>
          <a:xfrm>
            <a:off x="800100" y="3538855"/>
            <a:ext cx="10515600" cy="2771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ym typeface="+mn-ea"/>
              </a:rPr>
              <a:t>插入节点后对</a:t>
            </a:r>
            <a:r>
              <a:rPr lang="en-US" altLang="zh-CN">
                <a:sym typeface="+mn-ea"/>
              </a:rPr>
              <a:t>taller</a:t>
            </a:r>
            <a:r>
              <a:rPr lang="zh-CN" altLang="en-US">
                <a:sym typeface="+mn-ea"/>
              </a:rPr>
              <a:t>置为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，证明树深增大，将信息向上传递，对平衡因子进行更新。</a:t>
            </a:r>
            <a:endParaRPr lang="zh-CN" altLang="en-US"/>
          </a:p>
          <a:p>
            <a:pPr lvl="1"/>
            <a:r>
              <a:rPr lang="zh-CN" altLang="en-US"/>
              <a:t>若</a:t>
            </a:r>
            <a:r>
              <a:rPr lang="en-US" altLang="zh-CN"/>
              <a:t>taller</a:t>
            </a:r>
            <a:r>
              <a:rPr lang="zh-CN" altLang="en-US"/>
              <a:t>信息从左孩子处传递上来，则</a:t>
            </a:r>
            <a:r>
              <a:rPr lang="en-US" altLang="zh-CN"/>
              <a:t>bf</a:t>
            </a:r>
            <a:r>
              <a:rPr lang="zh-CN" altLang="en-US"/>
              <a:t>加</a:t>
            </a:r>
            <a:r>
              <a:rPr lang="en-US" altLang="zh-CN"/>
              <a:t>1。</a:t>
            </a:r>
            <a:endParaRPr lang="zh-CN" altLang="en-US"/>
          </a:p>
          <a:p>
            <a:pPr lvl="1"/>
            <a:r>
              <a:rPr lang="zh-CN" altLang="en-US"/>
              <a:t>若</a:t>
            </a:r>
            <a:r>
              <a:rPr lang="en-US" altLang="zh-CN">
                <a:sym typeface="+mn-ea"/>
              </a:rPr>
              <a:t>taller</a:t>
            </a:r>
            <a:r>
              <a:rPr lang="zh-CN" altLang="en-US">
                <a:sym typeface="+mn-ea"/>
              </a:rPr>
              <a:t>信息从右孩子处传递上来，则</a:t>
            </a:r>
            <a:r>
              <a:rPr lang="en-US" altLang="zh-CN">
                <a:sym typeface="+mn-ea"/>
              </a:rPr>
              <a:t>bf</a:t>
            </a:r>
            <a:r>
              <a:rPr lang="zh-CN" altLang="en-US">
                <a:sym typeface="+mn-ea"/>
              </a:rPr>
              <a:t>减</a:t>
            </a:r>
            <a:r>
              <a:rPr lang="en-US" altLang="zh-CN">
                <a:sym typeface="+mn-ea"/>
              </a:rPr>
              <a:t>1。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/>
              <a:t>若</a:t>
            </a:r>
            <a:r>
              <a:rPr lang="en-US" altLang="zh-CN"/>
              <a:t>bf</a:t>
            </a:r>
            <a:r>
              <a:rPr lang="zh-CN" altLang="en-US"/>
              <a:t>更新后为</a:t>
            </a:r>
            <a:r>
              <a:rPr lang="en-US" altLang="zh-CN"/>
              <a:t>-2</a:t>
            </a:r>
            <a:r>
              <a:rPr lang="zh-CN" altLang="en-US"/>
              <a:t>或</a:t>
            </a:r>
            <a:r>
              <a:rPr lang="en-US" altLang="zh-CN"/>
              <a:t>2</a:t>
            </a:r>
            <a:r>
              <a:rPr lang="zh-CN" altLang="en-US"/>
              <a:t>，则进行平衡调整。</a:t>
            </a:r>
          </a:p>
          <a:p>
            <a:pPr lvl="1"/>
            <a:r>
              <a:rPr lang="zh-CN" altLang="en-US"/>
              <a:t>若更新前</a:t>
            </a:r>
            <a:r>
              <a:rPr lang="en-US" altLang="zh-CN"/>
              <a:t>bf</a:t>
            </a:r>
            <a:r>
              <a:rPr lang="zh-CN" altLang="en-US"/>
              <a:t>为</a:t>
            </a:r>
            <a:r>
              <a:rPr lang="en-US" altLang="zh-CN"/>
              <a:t>0</a:t>
            </a:r>
            <a:r>
              <a:rPr lang="zh-CN" altLang="en-US"/>
              <a:t>，则</a:t>
            </a:r>
            <a:r>
              <a:rPr lang="en-US" altLang="zh-CN"/>
              <a:t>taller</a:t>
            </a:r>
            <a:r>
              <a:rPr lang="zh-CN" altLang="en-US"/>
              <a:t>不变，信息继续上传，否则将</a:t>
            </a:r>
            <a:r>
              <a:rPr lang="en-US" altLang="zh-CN"/>
              <a:t>taller</a:t>
            </a:r>
            <a:r>
              <a:rPr lang="zh-CN" altLang="en-US"/>
              <a:t>置为</a:t>
            </a:r>
            <a:r>
              <a:rPr lang="en-US" altLang="zh-CN"/>
              <a:t>0。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/>
              <a:t>基本功能实现：</a:t>
            </a:r>
            <a:r>
              <a:rPr lang="en-US" altLang="zh-CN" b="0" dirty="0">
                <a:latin typeface="Arial Regular" panose="020B0604020202020204" charset="0"/>
                <a:cs typeface="Arial Regular" panose="020B0604020202020204" charset="0"/>
              </a:rPr>
              <a:t>delete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81100"/>
            <a:ext cx="10515600" cy="12033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>
                <a:solidFill>
                  <a:schemeClr val="accent1"/>
                </a:solidFill>
              </a:rPr>
              <a:t>int </a:t>
            </a:r>
            <a:r>
              <a:rPr lang="en-US" altLang="zh-CN" sz="2400" dirty="0">
                <a:solidFill>
                  <a:schemeClr val="accent1"/>
                </a:solidFill>
              </a:rPr>
              <a:t>shorter</a:t>
            </a:r>
            <a:r>
              <a:rPr lang="zh-CN" altLang="en-US" sz="2400" dirty="0">
                <a:solidFill>
                  <a:schemeClr val="accent1"/>
                </a:solidFill>
              </a:rPr>
              <a:t>; // 用于标记当前结点的左子树/右子树是否长高</a:t>
            </a:r>
          </a:p>
          <a:p>
            <a:pPr marL="0" indent="0">
              <a:buNone/>
            </a:pPr>
            <a:r>
              <a:rPr lang="zh-CN" altLang="en-US" sz="2400" dirty="0">
                <a:solidFill>
                  <a:schemeClr val="accent1"/>
                </a:solidFill>
              </a:rPr>
              <a:t>int DeleteBSTNode(BSTree t, int n)</a:t>
            </a:r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838200" y="2272030"/>
            <a:ext cx="10515600" cy="284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400" dirty="0">
              <a:solidFill>
                <a:schemeClr val="accent1"/>
              </a:solidFill>
            </a:endParaRPr>
          </a:p>
        </p:txBody>
      </p:sp>
      <p:sp>
        <p:nvSpPr>
          <p:cNvPr id="10" name="内容占位符 1"/>
          <p:cNvSpPr>
            <a:spLocks noGrp="1"/>
          </p:cNvSpPr>
          <p:nvPr/>
        </p:nvSpPr>
        <p:spPr>
          <a:xfrm>
            <a:off x="838200" y="2200910"/>
            <a:ext cx="10515600" cy="2231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首先在目标树上进行搜索，根据搜索结果进行如下操作</a:t>
            </a:r>
          </a:p>
          <a:p>
            <a:pPr lvl="1"/>
            <a:r>
              <a:rPr lang="zh-CN" altLang="en-US"/>
              <a:t>若未搜索到待插入节点，则不进行任何操作。</a:t>
            </a:r>
          </a:p>
          <a:p>
            <a:pPr lvl="1"/>
            <a:r>
              <a:rPr lang="zh-CN" altLang="en-US"/>
              <a:t>若搜索到，则根据该节点的位置进行讨论：</a:t>
            </a:r>
          </a:p>
          <a:p>
            <a:pPr lvl="2"/>
            <a:r>
              <a:rPr lang="zh-CN" altLang="en-US" sz="2000"/>
              <a:t>若</a:t>
            </a:r>
            <a:r>
              <a:rPr lang="zh-CN" altLang="en-US"/>
              <a:t>该节点是叶节点，则直接删除即可。</a:t>
            </a:r>
          </a:p>
          <a:p>
            <a:pPr lvl="2"/>
            <a:r>
              <a:rPr lang="zh-CN" altLang="en-US"/>
              <a:t>若该节点是非叶节点，则用其左子树最小值和右子树最大值对其进行替换，继续向下进行删除。</a:t>
            </a:r>
          </a:p>
          <a:p>
            <a:pPr lvl="2"/>
            <a:endParaRPr lang="zh-CN" altLang="en-US"/>
          </a:p>
        </p:txBody>
      </p:sp>
      <p:sp>
        <p:nvSpPr>
          <p:cNvPr id="11" name="内容占位符 1"/>
          <p:cNvSpPr>
            <a:spLocks noGrp="1"/>
          </p:cNvSpPr>
          <p:nvPr/>
        </p:nvSpPr>
        <p:spPr>
          <a:xfrm>
            <a:off x="838200" y="4279265"/>
            <a:ext cx="10515600" cy="2771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ym typeface="+mn-ea"/>
              </a:rPr>
              <a:t>插入节点后对</a:t>
            </a:r>
            <a:r>
              <a:rPr lang="en-US" altLang="zh-CN">
                <a:sym typeface="+mn-ea"/>
              </a:rPr>
              <a:t>shorter</a:t>
            </a:r>
            <a:r>
              <a:rPr lang="zh-CN" altLang="en-US">
                <a:sym typeface="+mn-ea"/>
              </a:rPr>
              <a:t>置为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，证明树深减小，将信息向上传递，对平衡因子进行更新。</a:t>
            </a:r>
            <a:endParaRPr lang="zh-CN" altLang="en-US"/>
          </a:p>
          <a:p>
            <a:pPr lvl="1"/>
            <a:r>
              <a:rPr lang="zh-CN" altLang="en-US"/>
              <a:t>若</a:t>
            </a:r>
            <a:r>
              <a:rPr lang="en-US" altLang="zh-CN"/>
              <a:t>shorter</a:t>
            </a:r>
            <a:r>
              <a:rPr lang="zh-CN" altLang="en-US"/>
              <a:t>信息从左孩子处传递上来，则</a:t>
            </a:r>
            <a:r>
              <a:rPr lang="en-US" altLang="zh-CN"/>
              <a:t>bf</a:t>
            </a:r>
            <a:r>
              <a:rPr lang="zh-CN" altLang="en-US"/>
              <a:t>减</a:t>
            </a:r>
            <a:r>
              <a:rPr lang="en-US" altLang="zh-CN"/>
              <a:t>1。</a:t>
            </a:r>
            <a:endParaRPr lang="zh-CN" altLang="en-US"/>
          </a:p>
          <a:p>
            <a:pPr lvl="1"/>
            <a:r>
              <a:rPr lang="zh-CN" altLang="en-US"/>
              <a:t>若</a:t>
            </a:r>
            <a:r>
              <a:rPr lang="en-US" altLang="zh-CN"/>
              <a:t>shorter</a:t>
            </a:r>
            <a:r>
              <a:rPr lang="zh-CN" altLang="en-US">
                <a:sym typeface="+mn-ea"/>
              </a:rPr>
              <a:t>信息从右孩子处传递上来，则</a:t>
            </a:r>
            <a:r>
              <a:rPr lang="en-US" altLang="zh-CN">
                <a:sym typeface="+mn-ea"/>
              </a:rPr>
              <a:t>bf</a:t>
            </a:r>
            <a:r>
              <a:rPr lang="zh-CN" altLang="en-US">
                <a:sym typeface="+mn-ea"/>
              </a:rPr>
              <a:t>加</a:t>
            </a:r>
            <a:r>
              <a:rPr lang="en-US" altLang="zh-CN">
                <a:sym typeface="+mn-ea"/>
              </a:rPr>
              <a:t>1。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/>
              <a:t>若</a:t>
            </a:r>
            <a:r>
              <a:rPr lang="en-US" altLang="zh-CN"/>
              <a:t>bf</a:t>
            </a:r>
            <a:r>
              <a:rPr lang="zh-CN" altLang="en-US"/>
              <a:t>更新后为</a:t>
            </a:r>
            <a:r>
              <a:rPr lang="en-US" altLang="zh-CN"/>
              <a:t>-2</a:t>
            </a:r>
            <a:r>
              <a:rPr lang="zh-CN" altLang="en-US"/>
              <a:t>或</a:t>
            </a:r>
            <a:r>
              <a:rPr lang="en-US" altLang="zh-CN"/>
              <a:t>2</a:t>
            </a:r>
            <a:r>
              <a:rPr lang="zh-CN" altLang="en-US"/>
              <a:t>，则进行平衡调整。</a:t>
            </a:r>
          </a:p>
          <a:p>
            <a:pPr lvl="1"/>
            <a:r>
              <a:rPr lang="zh-CN" altLang="en-US"/>
              <a:t>若更新后</a:t>
            </a:r>
            <a:r>
              <a:rPr lang="en-US" altLang="zh-CN"/>
              <a:t>bf</a:t>
            </a:r>
            <a:r>
              <a:rPr lang="zh-CN" altLang="en-US"/>
              <a:t>为</a:t>
            </a:r>
            <a:r>
              <a:rPr lang="en-US" altLang="zh-CN"/>
              <a:t>0</a:t>
            </a:r>
            <a:r>
              <a:rPr lang="zh-CN" altLang="en-US"/>
              <a:t>，则</a:t>
            </a:r>
            <a:r>
              <a:rPr lang="en-US" altLang="zh-CN"/>
              <a:t>taller</a:t>
            </a:r>
            <a:r>
              <a:rPr lang="zh-CN" altLang="en-US"/>
              <a:t>不变，否则将</a:t>
            </a:r>
            <a:r>
              <a:rPr lang="en-US" altLang="zh-CN"/>
              <a:t>taller</a:t>
            </a:r>
            <a:r>
              <a:rPr lang="zh-CN" altLang="en-US"/>
              <a:t>置为</a:t>
            </a:r>
            <a:r>
              <a:rPr lang="en-US" altLang="zh-CN"/>
              <a:t>0。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reeform 11"/>
          <p:cNvSpPr/>
          <p:nvPr/>
        </p:nvSpPr>
        <p:spPr bwMode="auto">
          <a:xfrm>
            <a:off x="4792379" y="866189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39" name="Freeform 10"/>
          <p:cNvSpPr/>
          <p:nvPr/>
        </p:nvSpPr>
        <p:spPr bwMode="auto">
          <a:xfrm>
            <a:off x="4628930" y="943625"/>
            <a:ext cx="6690287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</a:ln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0" name="Rectangle 12"/>
          <p:cNvSpPr>
            <a:spLocks noChangeArrowheads="1"/>
          </p:cNvSpPr>
          <p:nvPr/>
        </p:nvSpPr>
        <p:spPr bwMode="auto">
          <a:xfrm>
            <a:off x="4878070" y="866189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1" name="Freeform 11"/>
          <p:cNvSpPr/>
          <p:nvPr/>
        </p:nvSpPr>
        <p:spPr bwMode="auto">
          <a:xfrm>
            <a:off x="4792379" y="1886553"/>
            <a:ext cx="891827" cy="112669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2" name="Freeform 10"/>
          <p:cNvSpPr/>
          <p:nvPr/>
        </p:nvSpPr>
        <p:spPr bwMode="auto">
          <a:xfrm>
            <a:off x="4628930" y="1975418"/>
            <a:ext cx="6690287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</a:ln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3" name="Rectangle 12"/>
          <p:cNvSpPr>
            <a:spLocks noChangeArrowheads="1"/>
          </p:cNvSpPr>
          <p:nvPr/>
        </p:nvSpPr>
        <p:spPr bwMode="auto">
          <a:xfrm>
            <a:off x="4878070" y="1886552"/>
            <a:ext cx="720444" cy="73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4" name="Freeform 11"/>
          <p:cNvSpPr/>
          <p:nvPr/>
        </p:nvSpPr>
        <p:spPr bwMode="auto">
          <a:xfrm>
            <a:off x="4792379" y="2884701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5" name="Freeform 10"/>
          <p:cNvSpPr/>
          <p:nvPr/>
        </p:nvSpPr>
        <p:spPr bwMode="auto">
          <a:xfrm>
            <a:off x="4628930" y="2970709"/>
            <a:ext cx="6690287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</a:ln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4878070" y="2884701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7" name="Freeform 11"/>
          <p:cNvSpPr/>
          <p:nvPr/>
        </p:nvSpPr>
        <p:spPr bwMode="auto">
          <a:xfrm>
            <a:off x="4792379" y="3893956"/>
            <a:ext cx="891827" cy="112668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8" name="Freeform 10"/>
          <p:cNvSpPr/>
          <p:nvPr/>
        </p:nvSpPr>
        <p:spPr bwMode="auto">
          <a:xfrm>
            <a:off x="4628930" y="3981235"/>
            <a:ext cx="6690287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</a:ln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49" name="Rectangle 12"/>
          <p:cNvSpPr>
            <a:spLocks noChangeArrowheads="1"/>
          </p:cNvSpPr>
          <p:nvPr/>
        </p:nvSpPr>
        <p:spPr bwMode="auto">
          <a:xfrm>
            <a:off x="4878070" y="3893957"/>
            <a:ext cx="720444" cy="737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53" name="TextBox 105"/>
          <p:cNvSpPr txBox="1">
            <a:spLocks noChangeArrowheads="1"/>
          </p:cNvSpPr>
          <p:nvPr/>
        </p:nvSpPr>
        <p:spPr bwMode="auto">
          <a:xfrm>
            <a:off x="5807981" y="1016942"/>
            <a:ext cx="480131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3765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000" b="1" dirty="0">
                <a:solidFill>
                  <a:srgbClr val="3C3C3C"/>
                </a:solidFill>
                <a:latin typeface="微软雅黑" panose="020B0503020204020204" charset="-122"/>
                <a:ea typeface="微软雅黑" panose="020B0503020204020204" charset="-122"/>
              </a:rPr>
              <a:t>全国交通咨询模拟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算法介绍</a:t>
            </a:r>
          </a:p>
        </p:txBody>
      </p:sp>
      <p:sp>
        <p:nvSpPr>
          <p:cNvPr id="14354" name="TextBox 106"/>
          <p:cNvSpPr txBox="1">
            <a:spLocks noChangeArrowheads="1"/>
          </p:cNvSpPr>
          <p:nvPr/>
        </p:nvSpPr>
        <p:spPr bwMode="auto">
          <a:xfrm>
            <a:off x="4985978" y="909035"/>
            <a:ext cx="499868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4355" name="TextBox 108"/>
          <p:cNvSpPr txBox="1">
            <a:spLocks noChangeArrowheads="1"/>
          </p:cNvSpPr>
          <p:nvPr/>
        </p:nvSpPr>
        <p:spPr bwMode="auto">
          <a:xfrm>
            <a:off x="5807981" y="2067457"/>
            <a:ext cx="480131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3765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000" b="1" dirty="0">
                <a:solidFill>
                  <a:srgbClr val="3C3C3C"/>
                </a:solidFill>
                <a:latin typeface="微软雅黑" panose="020B0503020204020204" charset="-122"/>
                <a:ea typeface="微软雅黑" panose="020B0503020204020204" charset="-122"/>
              </a:rPr>
              <a:t>全国交通咨询模拟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程序展示</a:t>
            </a:r>
          </a:p>
        </p:txBody>
      </p:sp>
      <p:sp>
        <p:nvSpPr>
          <p:cNvPr id="14356" name="TextBox 109"/>
          <p:cNvSpPr txBox="1">
            <a:spLocks noChangeArrowheads="1"/>
          </p:cNvSpPr>
          <p:nvPr/>
        </p:nvSpPr>
        <p:spPr bwMode="auto">
          <a:xfrm>
            <a:off x="4985978" y="1907183"/>
            <a:ext cx="499868" cy="707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4358" name="TextBox 116"/>
          <p:cNvSpPr txBox="1">
            <a:spLocks noChangeArrowheads="1"/>
          </p:cNvSpPr>
          <p:nvPr/>
        </p:nvSpPr>
        <p:spPr bwMode="auto">
          <a:xfrm>
            <a:off x="4985978" y="2903743"/>
            <a:ext cx="499868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3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4359" name="TextBox 117"/>
          <p:cNvSpPr txBox="1">
            <a:spLocks noChangeArrowheads="1"/>
          </p:cNvSpPr>
          <p:nvPr/>
        </p:nvSpPr>
        <p:spPr bwMode="auto">
          <a:xfrm>
            <a:off x="5887991" y="4038999"/>
            <a:ext cx="36471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3000" b="1" dirty="0">
                <a:solidFill>
                  <a:srgbClr val="3C3C3C"/>
                </a:solidFill>
                <a:latin typeface="微软雅黑" panose="020B0503020204020204" charset="-122"/>
                <a:ea typeface="微软雅黑" panose="020B0503020204020204" charset="-122"/>
              </a:rPr>
              <a:t>关键字排序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程序展示</a:t>
            </a:r>
          </a:p>
        </p:txBody>
      </p:sp>
      <p:sp>
        <p:nvSpPr>
          <p:cNvPr id="14360" name="TextBox 118"/>
          <p:cNvSpPr txBox="1">
            <a:spLocks noChangeArrowheads="1"/>
          </p:cNvSpPr>
          <p:nvPr/>
        </p:nvSpPr>
        <p:spPr bwMode="auto">
          <a:xfrm>
            <a:off x="4985978" y="3924107"/>
            <a:ext cx="499868" cy="7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4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4363" name="Freeform 5"/>
          <p:cNvSpPr/>
          <p:nvPr/>
        </p:nvSpPr>
        <p:spPr bwMode="auto">
          <a:xfrm>
            <a:off x="0" y="1339"/>
            <a:ext cx="4260774" cy="6869605"/>
          </a:xfrm>
          <a:custGeom>
            <a:avLst/>
            <a:gdLst>
              <a:gd name="T0" fmla="*/ 0 w 5566"/>
              <a:gd name="T1" fmla="*/ 0 h 9000"/>
              <a:gd name="T2" fmla="*/ 4324 w 5566"/>
              <a:gd name="T3" fmla="*/ 0 h 9000"/>
              <a:gd name="T4" fmla="*/ 5566 w 5566"/>
              <a:gd name="T5" fmla="*/ 9000 h 9000"/>
              <a:gd name="T6" fmla="*/ 0 w 5566"/>
              <a:gd name="T7" fmla="*/ 9000 h 9000"/>
              <a:gd name="T8" fmla="*/ 0 w 5566"/>
              <a:gd name="T9" fmla="*/ 0 h 9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66" h="9000">
                <a:moveTo>
                  <a:pt x="0" y="0"/>
                </a:moveTo>
                <a:lnTo>
                  <a:pt x="4324" y="0"/>
                </a:lnTo>
                <a:lnTo>
                  <a:pt x="5566" y="9000"/>
                </a:lnTo>
                <a:lnTo>
                  <a:pt x="0" y="9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900"/>
                      </a14:imgEffect>
                      <a14:imgEffect>
                        <a14:saturation sat="120000"/>
                      </a14:imgEffect>
                    </a14:imgLayer>
                  </a14:imgProps>
                </a:ext>
              </a:extLst>
            </a:blip>
            <a:srcRect/>
            <a:stretch>
              <a:fillRect l="-14000" r="-35000"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6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40569" y="1339"/>
            <a:ext cx="1867759" cy="6869605"/>
            <a:chOff x="2640569" y="1339"/>
            <a:chExt cx="1867759" cy="6869605"/>
          </a:xfrm>
        </p:grpSpPr>
        <p:sp>
          <p:nvSpPr>
            <p:cNvPr id="14364" name="Freeform 6"/>
            <p:cNvSpPr/>
            <p:nvPr/>
          </p:nvSpPr>
          <p:spPr bwMode="auto">
            <a:xfrm>
              <a:off x="3392751" y="1339"/>
              <a:ext cx="1115577" cy="6869605"/>
            </a:xfrm>
            <a:custGeom>
              <a:avLst/>
              <a:gdLst>
                <a:gd name="T0" fmla="*/ 0 w 1457"/>
                <a:gd name="T1" fmla="*/ 0 h 9000"/>
                <a:gd name="T2" fmla="*/ 224 w 1457"/>
                <a:gd name="T3" fmla="*/ 0 h 9000"/>
                <a:gd name="T4" fmla="*/ 1457 w 1457"/>
                <a:gd name="T5" fmla="*/ 9000 h 9000"/>
                <a:gd name="T6" fmla="*/ 1233 w 1457"/>
                <a:gd name="T7" fmla="*/ 9000 h 9000"/>
                <a:gd name="T8" fmla="*/ 0 w 1457"/>
                <a:gd name="T9" fmla="*/ 0 h 9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7" h="9000">
                  <a:moveTo>
                    <a:pt x="0" y="0"/>
                  </a:moveTo>
                  <a:lnTo>
                    <a:pt x="224" y="0"/>
                  </a:lnTo>
                  <a:lnTo>
                    <a:pt x="1457" y="9000"/>
                  </a:lnTo>
                  <a:lnTo>
                    <a:pt x="1233" y="9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37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6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65" name="矩形 12"/>
            <p:cNvSpPr>
              <a:spLocks noChangeArrowheads="1"/>
            </p:cNvSpPr>
            <p:nvPr/>
          </p:nvSpPr>
          <p:spPr bwMode="auto">
            <a:xfrm>
              <a:off x="2640569" y="5937859"/>
              <a:ext cx="1732873" cy="7823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37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6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4366" name="TextBox 98"/>
          <p:cNvSpPr txBox="1">
            <a:spLocks noChangeArrowheads="1"/>
          </p:cNvSpPr>
          <p:nvPr/>
        </p:nvSpPr>
        <p:spPr bwMode="auto">
          <a:xfrm>
            <a:off x="2800845" y="5977530"/>
            <a:ext cx="902934" cy="52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目录</a:t>
            </a:r>
          </a:p>
        </p:txBody>
      </p:sp>
      <p:sp>
        <p:nvSpPr>
          <p:cNvPr id="14367" name="TextBox 104"/>
          <p:cNvSpPr txBox="1">
            <a:spLocks noChangeArrowheads="1"/>
          </p:cNvSpPr>
          <p:nvPr/>
        </p:nvSpPr>
        <p:spPr bwMode="auto">
          <a:xfrm>
            <a:off x="2854798" y="6359968"/>
            <a:ext cx="1180639" cy="369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Contents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34" name="图片 33" descr="横版组合——透明.png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108"/>
          <p:cNvSpPr txBox="1">
            <a:spLocks noChangeArrowheads="1"/>
          </p:cNvSpPr>
          <p:nvPr/>
        </p:nvSpPr>
        <p:spPr bwMode="auto">
          <a:xfrm>
            <a:off x="5887991" y="3024402"/>
            <a:ext cx="36471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3000" b="1" dirty="0">
                <a:solidFill>
                  <a:srgbClr val="3C3C3C"/>
                </a:solidFill>
                <a:latin typeface="微软雅黑" panose="020B0503020204020204" charset="-122"/>
                <a:ea typeface="微软雅黑" panose="020B0503020204020204" charset="-122"/>
              </a:rPr>
              <a:t>关键字排序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算法介绍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3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3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4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3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3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4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0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 animBg="1" autoUpdateAnimBg="0"/>
      <p:bldP spid="14343" grpId="0" animBg="1" autoUpdateAnimBg="0"/>
      <p:bldP spid="14346" grpId="0" animBg="1" autoUpdateAnimBg="0"/>
      <p:bldP spid="14349" grpId="0" animBg="1" autoUpdateAnimBg="0"/>
      <p:bldP spid="14353" grpId="0" autoUpdateAnimBg="0"/>
      <p:bldP spid="14354" grpId="0"/>
      <p:bldP spid="14355" grpId="0" autoUpdateAnimBg="0"/>
      <p:bldP spid="14356" grpId="0" animBg="1"/>
      <p:bldP spid="14358" grpId="0" autoUpdateAnimBg="0"/>
      <p:bldP spid="14359" grpId="0" autoUpdateAnimBg="0"/>
      <p:bldP spid="14360" grpId="0"/>
      <p:bldP spid="14366" grpId="0" autoUpdateAnimBg="0"/>
      <p:bldP spid="14367" grpId="0" autoUpdateAnimBg="0"/>
      <p:bldP spid="3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/>
              <a:t>基本功能实现：</a:t>
            </a:r>
            <a:r>
              <a:rPr lang="en-US" altLang="zh-CN" b="0" dirty="0">
                <a:latin typeface="Arial Regular" panose="020B0604020202020204" charset="0"/>
                <a:cs typeface="Arial Regular" panose="020B0604020202020204" charset="0"/>
              </a:rPr>
              <a:t>search</a:t>
            </a:r>
            <a:r>
              <a:rPr lang="zh-CN" altLang="en-US" b="0" dirty="0">
                <a:latin typeface="Arial Regular" panose="020B0604020202020204" charset="0"/>
                <a:cs typeface="Arial Regular" panose="020B0604020202020204" charset="0"/>
              </a:rPr>
              <a:t>、</a:t>
            </a:r>
            <a:r>
              <a:rPr lang="en-US" altLang="zh-CN" b="0" dirty="0">
                <a:latin typeface="Arial Regular" panose="020B0604020202020204" charset="0"/>
                <a:cs typeface="Arial Regular" panose="020B0604020202020204" charset="0"/>
              </a:rPr>
              <a:t>merge</a:t>
            </a:r>
            <a:r>
              <a:rPr lang="zh-CN" altLang="en-US" b="0" dirty="0">
                <a:latin typeface="Arial Regular" panose="020B0604020202020204" charset="0"/>
                <a:cs typeface="Arial Regular" panose="020B0604020202020204" charset="0"/>
              </a:rPr>
              <a:t>、</a:t>
            </a:r>
            <a:r>
              <a:rPr lang="en-US" altLang="zh-CN" b="0" dirty="0">
                <a:latin typeface="Arial Regular" panose="020B0604020202020204" charset="0"/>
                <a:cs typeface="Arial Regular" panose="020B0604020202020204" charset="0"/>
              </a:rPr>
              <a:t>split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81100"/>
            <a:ext cx="10515600" cy="28422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sz="2400" dirty="0">
                <a:solidFill>
                  <a:schemeClr val="accent1"/>
                </a:solidFill>
              </a:rPr>
              <a:t>int BinerySearch(BSTree root, int n)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</a:p>
          <a:p>
            <a:pPr marL="0" indent="0">
              <a:buNone/>
            </a:pPr>
            <a:r>
              <a:rPr lang="zh-CN" altLang="en-US" sz="2400" dirty="0">
                <a:solidFill>
                  <a:schemeClr val="accent1"/>
                </a:solidFill>
              </a:rPr>
              <a:t>搜索函数</a:t>
            </a:r>
            <a:endParaRPr sz="24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zh-CN" altLang="en-US" sz="2400" dirty="0">
                <a:solidFill>
                  <a:schemeClr val="accent1"/>
                </a:solidFill>
              </a:rPr>
              <a:t>BSTree SequenceToBST(BSTree a[], int low, int high, int *h)</a:t>
            </a:r>
            <a:r>
              <a:rPr lang="en-US" altLang="zh-CN" sz="2400" dirty="0">
                <a:solidFill>
                  <a:schemeClr val="accent1"/>
                </a:solidFill>
              </a:rPr>
              <a:t> </a:t>
            </a:r>
          </a:p>
          <a:p>
            <a:pPr marL="0" indent="0">
              <a:buNone/>
            </a:pPr>
            <a:r>
              <a:rPr lang="zh-CN" altLang="en-US" sz="2400" dirty="0">
                <a:solidFill>
                  <a:schemeClr val="accent1"/>
                </a:solidFill>
              </a:rPr>
              <a:t>根据有序序列创建平衡二叉树</a:t>
            </a:r>
          </a:p>
          <a:p>
            <a:pPr marL="0" indent="0">
              <a:buNone/>
            </a:pPr>
            <a:r>
              <a:rPr lang="zh-CN" altLang="en-US" sz="2400" dirty="0">
                <a:solidFill>
                  <a:schemeClr val="accent1"/>
                </a:solidFill>
              </a:rPr>
              <a:t>int BSTToSequence(BSTree T1, BSTree T2, BSTree a[]) { // 合并两棵平衡二叉树并将其转换为有序序列</a:t>
            </a:r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838200" y="2272030"/>
            <a:ext cx="10515600" cy="284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400" dirty="0">
              <a:solidFill>
                <a:schemeClr val="accent1"/>
              </a:solidFill>
            </a:endParaRPr>
          </a:p>
        </p:txBody>
      </p:sp>
      <p:sp>
        <p:nvSpPr>
          <p:cNvPr id="10" name="内容占位符 1"/>
          <p:cNvSpPr>
            <a:spLocks noGrp="1"/>
          </p:cNvSpPr>
          <p:nvPr/>
        </p:nvSpPr>
        <p:spPr>
          <a:xfrm>
            <a:off x="838200" y="4023360"/>
            <a:ext cx="10515600" cy="2231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合并和分裂操作的思路：先将平衡二叉树转换成存在数组中的有序序列，后将有序序列合并或分裂后再转化成平衡二叉树。</a:t>
            </a:r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 cstate="screen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reeform 5"/>
          <p:cNvSpPr/>
          <p:nvPr/>
        </p:nvSpPr>
        <p:spPr bwMode="auto">
          <a:xfrm>
            <a:off x="771225" y="1754842"/>
            <a:ext cx="2935728" cy="487172"/>
          </a:xfrm>
          <a:custGeom>
            <a:avLst/>
            <a:gdLst>
              <a:gd name="T0" fmla="*/ 275 w 3851"/>
              <a:gd name="T1" fmla="*/ 0 h 633"/>
              <a:gd name="T2" fmla="*/ 3575 w 3851"/>
              <a:gd name="T3" fmla="*/ 0 h 633"/>
              <a:gd name="T4" fmla="*/ 3851 w 3851"/>
              <a:gd name="T5" fmla="*/ 633 h 633"/>
              <a:gd name="T6" fmla="*/ 0 w 3851"/>
              <a:gd name="T7" fmla="*/ 633 h 633"/>
              <a:gd name="T8" fmla="*/ 275 w 3851"/>
              <a:gd name="T9" fmla="*/ 0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1" h="633">
                <a:moveTo>
                  <a:pt x="275" y="0"/>
                </a:moveTo>
                <a:lnTo>
                  <a:pt x="3575" y="0"/>
                </a:lnTo>
                <a:lnTo>
                  <a:pt x="3851" y="633"/>
                </a:lnTo>
                <a:lnTo>
                  <a:pt x="0" y="633"/>
                </a:lnTo>
                <a:lnTo>
                  <a:pt x="27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3" name="Rectangle 6"/>
          <p:cNvSpPr>
            <a:spLocks noChangeArrowheads="1"/>
          </p:cNvSpPr>
          <p:nvPr/>
        </p:nvSpPr>
        <p:spPr bwMode="auto">
          <a:xfrm>
            <a:off x="1" y="2245189"/>
            <a:ext cx="12192000" cy="2196242"/>
          </a:xfrm>
          <a:prstGeom prst="rect">
            <a:avLst/>
          </a:prstGeom>
          <a:gradFill flip="none" rotWithShape="1">
            <a:gsLst>
              <a:gs pos="0">
                <a:srgbClr val="0C4994">
                  <a:shade val="30000"/>
                  <a:satMod val="115000"/>
                </a:srgbClr>
              </a:gs>
              <a:gs pos="50000">
                <a:srgbClr val="0C4994">
                  <a:shade val="67500"/>
                  <a:satMod val="115000"/>
                </a:srgbClr>
              </a:gs>
              <a:gs pos="100000">
                <a:srgbClr val="0C4994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4" name="Rectangle 7"/>
          <p:cNvSpPr>
            <a:spLocks noChangeArrowheads="1"/>
          </p:cNvSpPr>
          <p:nvPr/>
        </p:nvSpPr>
        <p:spPr bwMode="auto">
          <a:xfrm>
            <a:off x="980692" y="1754842"/>
            <a:ext cx="2513618" cy="2686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5" name="TextBox 23"/>
          <p:cNvSpPr txBox="1">
            <a:spLocks noChangeArrowheads="1"/>
          </p:cNvSpPr>
          <p:nvPr/>
        </p:nvSpPr>
        <p:spPr bwMode="auto">
          <a:xfrm>
            <a:off x="3778039" y="3057033"/>
            <a:ext cx="5614382" cy="69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平衡二叉树的程序展示</a:t>
            </a:r>
          </a:p>
        </p:txBody>
      </p:sp>
      <p:sp>
        <p:nvSpPr>
          <p:cNvPr id="10246" name="TextBox 25"/>
          <p:cNvSpPr txBox="1">
            <a:spLocks noChangeArrowheads="1"/>
          </p:cNvSpPr>
          <p:nvPr/>
        </p:nvSpPr>
        <p:spPr bwMode="auto">
          <a:xfrm>
            <a:off x="3778363" y="2349922"/>
            <a:ext cx="550806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DCB3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第四部分</a:t>
            </a:r>
          </a:p>
        </p:txBody>
      </p:sp>
      <p:sp>
        <p:nvSpPr>
          <p:cNvPr id="10247" name="TextBox 26"/>
          <p:cNvSpPr txBox="1">
            <a:spLocks noChangeArrowheads="1"/>
          </p:cNvSpPr>
          <p:nvPr/>
        </p:nvSpPr>
        <p:spPr bwMode="auto">
          <a:xfrm>
            <a:off x="1198095" y="2245187"/>
            <a:ext cx="2062480" cy="193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199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04</a:t>
            </a:r>
            <a:endParaRPr kumimoji="0" lang="zh-CN" altLang="en-US" sz="11995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 descr="横版组合——透明.pn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ldLvl="0" animBg="1" autoUpdateAnimBg="0"/>
      <p:bldP spid="10244" grpId="0" bldLvl="0" animBg="1" autoUpdateAnimBg="0"/>
      <p:bldP spid="10245" grpId="0" autoUpdateAnimBg="0"/>
      <p:bldP spid="10246" grpId="0" autoUpdateAnimBg="0"/>
      <p:bldP spid="10247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本程序的</a:t>
            </a:r>
            <a:r>
              <a:rPr lang="en-US" altLang="zh-CN"/>
              <a:t>GUI</a:t>
            </a:r>
            <a:r>
              <a:rPr lang="zh-CN" altLang="en-US"/>
              <a:t>使用</a:t>
            </a:r>
            <a:r>
              <a:rPr lang="en-US" altLang="zh-CN"/>
              <a:t>easyX</a:t>
            </a:r>
            <a:r>
              <a:rPr lang="zh-CN" altLang="en-US"/>
              <a:t>库进行设计</a:t>
            </a:r>
          </a:p>
          <a:p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效果展示</a:t>
            </a:r>
          </a:p>
        </p:txBody>
      </p:sp>
      <p:pic>
        <p:nvPicPr>
          <p:cNvPr id="5" name="图片 4" descr="368297ca0316219c30428f5fe73f52a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575" y="1803400"/>
            <a:ext cx="9350375" cy="51371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489555" y="358903"/>
            <a:ext cx="4265218" cy="9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6677" y="2252370"/>
            <a:ext cx="7998645" cy="2353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 cstate="screen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reeform 5"/>
          <p:cNvSpPr/>
          <p:nvPr/>
        </p:nvSpPr>
        <p:spPr bwMode="auto">
          <a:xfrm>
            <a:off x="771225" y="1754842"/>
            <a:ext cx="2935728" cy="487172"/>
          </a:xfrm>
          <a:custGeom>
            <a:avLst/>
            <a:gdLst>
              <a:gd name="T0" fmla="*/ 275 w 3851"/>
              <a:gd name="T1" fmla="*/ 0 h 633"/>
              <a:gd name="T2" fmla="*/ 3575 w 3851"/>
              <a:gd name="T3" fmla="*/ 0 h 633"/>
              <a:gd name="T4" fmla="*/ 3851 w 3851"/>
              <a:gd name="T5" fmla="*/ 633 h 633"/>
              <a:gd name="T6" fmla="*/ 0 w 3851"/>
              <a:gd name="T7" fmla="*/ 633 h 633"/>
              <a:gd name="T8" fmla="*/ 275 w 3851"/>
              <a:gd name="T9" fmla="*/ 0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1" h="633">
                <a:moveTo>
                  <a:pt x="275" y="0"/>
                </a:moveTo>
                <a:lnTo>
                  <a:pt x="3575" y="0"/>
                </a:lnTo>
                <a:lnTo>
                  <a:pt x="3851" y="633"/>
                </a:lnTo>
                <a:lnTo>
                  <a:pt x="0" y="633"/>
                </a:lnTo>
                <a:lnTo>
                  <a:pt x="27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3" name="Rectangle 6"/>
          <p:cNvSpPr>
            <a:spLocks noChangeArrowheads="1"/>
          </p:cNvSpPr>
          <p:nvPr/>
        </p:nvSpPr>
        <p:spPr bwMode="auto">
          <a:xfrm>
            <a:off x="1" y="2245189"/>
            <a:ext cx="12192000" cy="2196242"/>
          </a:xfrm>
          <a:prstGeom prst="rect">
            <a:avLst/>
          </a:prstGeom>
          <a:gradFill flip="none" rotWithShape="1">
            <a:gsLst>
              <a:gs pos="0">
                <a:srgbClr val="0C4994">
                  <a:shade val="30000"/>
                  <a:satMod val="115000"/>
                </a:srgbClr>
              </a:gs>
              <a:gs pos="50000">
                <a:srgbClr val="0C4994">
                  <a:shade val="67500"/>
                  <a:satMod val="115000"/>
                </a:srgbClr>
              </a:gs>
              <a:gs pos="100000">
                <a:srgbClr val="0C4994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4" name="Rectangle 7"/>
          <p:cNvSpPr>
            <a:spLocks noChangeArrowheads="1"/>
          </p:cNvSpPr>
          <p:nvPr/>
        </p:nvSpPr>
        <p:spPr bwMode="auto">
          <a:xfrm>
            <a:off x="980692" y="1754842"/>
            <a:ext cx="2513618" cy="2686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D700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5" name="TextBox 23"/>
          <p:cNvSpPr txBox="1">
            <a:spLocks noChangeArrowheads="1"/>
          </p:cNvSpPr>
          <p:nvPr/>
        </p:nvSpPr>
        <p:spPr bwMode="auto">
          <a:xfrm>
            <a:off x="3868209" y="3217053"/>
            <a:ext cx="5614382" cy="621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defTabSz="913765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6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全国交通咨询模拟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的算法实现</a:t>
            </a:r>
          </a:p>
        </p:txBody>
      </p:sp>
      <p:sp>
        <p:nvSpPr>
          <p:cNvPr id="10246" name="TextBox 25"/>
          <p:cNvSpPr txBox="1">
            <a:spLocks noChangeArrowheads="1"/>
          </p:cNvSpPr>
          <p:nvPr/>
        </p:nvSpPr>
        <p:spPr bwMode="auto">
          <a:xfrm>
            <a:off x="3778363" y="2349922"/>
            <a:ext cx="550806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DCB34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第一部分</a:t>
            </a:r>
          </a:p>
        </p:txBody>
      </p:sp>
      <p:sp>
        <p:nvSpPr>
          <p:cNvPr id="10247" name="TextBox 26"/>
          <p:cNvSpPr txBox="1">
            <a:spLocks noChangeArrowheads="1"/>
          </p:cNvSpPr>
          <p:nvPr/>
        </p:nvSpPr>
        <p:spPr bwMode="auto">
          <a:xfrm>
            <a:off x="1198095" y="2245187"/>
            <a:ext cx="2081987" cy="1937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199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01</a:t>
            </a:r>
            <a:endParaRPr kumimoji="0" lang="zh-CN" altLang="en-US" sz="11995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 descr="横版组合——透明.pn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468075" y="127196"/>
            <a:ext cx="342953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ldLvl="0" animBg="1" autoUpdateAnimBg="0"/>
      <p:bldP spid="10244" grpId="0" bldLvl="0" animBg="1" autoUpdateAnimBg="0"/>
      <p:bldP spid="10245" grpId="0" autoUpdateAnimBg="0"/>
      <p:bldP spid="10246" grpId="0" autoUpdateAnimBg="0"/>
      <p:bldP spid="10247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问题说明</a:t>
            </a:r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0E7A2BD3-1A8E-9A29-F2CE-2CB8E8746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1341" y="1286288"/>
            <a:ext cx="6229977" cy="3172428"/>
          </a:xfr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63B8A6A-CB04-2BC3-DD26-4C17330C5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373" y="4723461"/>
            <a:ext cx="6582146" cy="6068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1543"/>
          </a:xfrm>
        </p:spPr>
        <p:txBody>
          <a:bodyPr/>
          <a:lstStyle/>
          <a:p>
            <a:r>
              <a:rPr lang="zh-CN" altLang="en-US" dirty="0"/>
              <a:t>基本思路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fontAlgn="auto">
              <a:lnSpc>
                <a:spcPct val="140000"/>
              </a:lnSpc>
            </a:pPr>
            <a:r>
              <a:rPr lang="zh-CN" altLang="en-US" dirty="0"/>
              <a:t>整个交通网是一个有向图</a:t>
            </a:r>
            <a:endParaRPr lang="en-US" altLang="zh-CN" dirty="0"/>
          </a:p>
          <a:p>
            <a:pPr fontAlgn="auto">
              <a:lnSpc>
                <a:spcPct val="140000"/>
              </a:lnSpc>
            </a:pPr>
            <a:r>
              <a:rPr lang="zh-CN" altLang="en-US" dirty="0"/>
              <a:t>城市之间的交通路线用邻接表储存。</a:t>
            </a:r>
            <a:endParaRPr lang="en-US" altLang="zh-CN" dirty="0"/>
          </a:p>
          <a:p>
            <a:pPr fontAlgn="auto">
              <a:lnSpc>
                <a:spcPct val="140000"/>
              </a:lnSpc>
            </a:pPr>
            <a:r>
              <a:rPr lang="zh-CN" altLang="en-US" dirty="0"/>
              <a:t>城市节点的索引通过对城市名字进行哈希映射得到，哈希冲突采用线性探测解决</a:t>
            </a:r>
            <a:endParaRPr lang="en-US" altLang="zh-CN" dirty="0"/>
          </a:p>
          <a:p>
            <a:pPr fontAlgn="auto">
              <a:lnSpc>
                <a:spcPct val="140000"/>
              </a:lnSpc>
            </a:pPr>
            <a:r>
              <a:rPr lang="zh-CN" altLang="en-US" dirty="0"/>
              <a:t>相同出发地和目的地的票，按飞机票与火车票进行分类，用链表进行存储</a:t>
            </a:r>
            <a:endParaRPr lang="en-US" altLang="zh-CN" dirty="0"/>
          </a:p>
          <a:p>
            <a:pPr fontAlgn="auto">
              <a:lnSpc>
                <a:spcPct val="140000"/>
              </a:lnSpc>
            </a:pPr>
            <a:r>
              <a:rPr lang="zh-CN" altLang="en-US" dirty="0"/>
              <a:t>连接两个城市边设置两个域，分别存飞机票与火车票链表的头结点</a:t>
            </a:r>
            <a:endParaRPr lang="en-US" altLang="zh-CN" dirty="0"/>
          </a:p>
          <a:p>
            <a:pPr fontAlgn="auto">
              <a:lnSpc>
                <a:spcPct val="140000"/>
              </a:lnSpc>
            </a:pPr>
            <a:r>
              <a:rPr lang="zh-CN" altLang="en-US" dirty="0"/>
              <a:t>出行城市到目的城市的行程的查找使用深度优先搜索</a:t>
            </a:r>
            <a:endParaRPr lang="en-US" altLang="zh-CN" dirty="0"/>
          </a:p>
          <a:p>
            <a:pPr fontAlgn="auto">
              <a:lnSpc>
                <a:spcPct val="140000"/>
              </a:lnSpc>
            </a:pPr>
            <a:r>
              <a:rPr lang="zh-CN" altLang="en-US" dirty="0"/>
              <a:t>对搜索到的行程路线按照用户需求采用归并排序进行排序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利用的主要数据结构有临界表，链表，双向循环队列，哈希表。</a:t>
            </a:r>
            <a:endParaRPr lang="en-US" altLang="zh-CN" dirty="0">
              <a:sym typeface="+mn-ea"/>
            </a:endParaRPr>
          </a:p>
          <a:p>
            <a:endParaRPr lang="zh-CN" altLang="en-US" dirty="0">
              <a:solidFill>
                <a:schemeClr val="tx1"/>
              </a:solidFill>
            </a:endParaRPr>
          </a:p>
          <a:p>
            <a:r>
              <a:rPr lang="zh-CN" altLang="en-US" dirty="0"/>
              <a:t>两个城市之间的票按火车票和飞机票分类以链表的形式进行储存，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数据结构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B29A46-E216-2209-00A8-075B30E2F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52" y="3141743"/>
            <a:ext cx="4536302" cy="304899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2BE7BDC-9F35-5958-BDB1-00024D75720D}"/>
              </a:ext>
            </a:extLst>
          </p:cNvPr>
          <p:cNvSpPr txBox="1"/>
          <p:nvPr/>
        </p:nvSpPr>
        <p:spPr>
          <a:xfrm>
            <a:off x="6481119" y="3317789"/>
            <a:ext cx="40406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链表节点中存储票的出发城市，目的城市，航班</a:t>
            </a:r>
            <a:r>
              <a:rPr lang="en-US" altLang="zh-CN" sz="2400" dirty="0"/>
              <a:t>/</a:t>
            </a:r>
            <a:r>
              <a:rPr lang="zh-CN" altLang="en-US" sz="2400" dirty="0"/>
              <a:t>火车号，出发时间，到达时间，路途时间，出行类型（飞机还是火车），票价，一周中的排班</a:t>
            </a:r>
          </a:p>
        </p:txBody>
      </p:sp>
    </p:spTree>
    <p:extLst>
      <p:ext uri="{BB962C8B-B14F-4D97-AF65-F5344CB8AC3E}">
        <p14:creationId xmlns:p14="http://schemas.microsoft.com/office/powerpoint/2010/main" val="3788367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利用的主要数据结构有临界表，链表，双向循环队列，哈希表。</a:t>
            </a:r>
            <a:endParaRPr lang="en-US" altLang="zh-CN" dirty="0">
              <a:sym typeface="+mn-ea"/>
            </a:endParaRPr>
          </a:p>
          <a:p>
            <a:endParaRPr lang="zh-CN" altLang="en-US" dirty="0">
              <a:solidFill>
                <a:schemeClr val="tx1"/>
              </a:solidFill>
            </a:endParaRPr>
          </a:p>
          <a:p>
            <a:r>
              <a:rPr lang="zh-CN" altLang="en-US" dirty="0"/>
              <a:t>用邻接表的形式存储交通网中的城市与城市之间的边</a:t>
            </a:r>
            <a:endParaRPr lang="en-US" altLang="zh-CN" dirty="0"/>
          </a:p>
          <a:p>
            <a:r>
              <a:rPr lang="zh-CN" altLang="en-US" dirty="0"/>
              <a:t>连接两个城市边设置两个域，分别存飞机票与火车票链表的头结点</a:t>
            </a:r>
            <a:endParaRPr lang="en-US" altLang="zh-CN" dirty="0"/>
          </a:p>
          <a:p>
            <a:endParaRPr lang="zh-CN" altLang="en-US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数据结构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1C1DED1-71E3-E311-E8E3-610966A3A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09" y="3846635"/>
            <a:ext cx="4440389" cy="24120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7343909-1025-96DF-F7A1-1A38A28BA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058" y="3890043"/>
            <a:ext cx="4970252" cy="21709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搜索行程时，按深度优先的方式，将路径上的票存储到一个双向循环队列里，若找到目的城市则根据双向循环队列得到路径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行程信息则用结构存储，记录行程的出发时间，到达时间，交通方式，中转次数，中转耗时，路途耗时，总耗时，总票价。并存储其包含的的票的头结点（包含的票用链表存储）</a:t>
            </a:r>
            <a:endParaRPr lang="en-US" altLang="zh-CN" dirty="0"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数据结构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83A515-465A-8C1D-C960-528D3EDAA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308" y="3750410"/>
            <a:ext cx="4321144" cy="20263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7B74D0B-97E2-C7E3-16BB-8FC78F7D1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252" y="3676172"/>
            <a:ext cx="5676120" cy="210061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城市节点的索引的存储使用哈希表，采用线性探测器处理哈希冲突</a:t>
            </a:r>
            <a:endParaRPr lang="en-US" altLang="zh-CN" dirty="0"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数据结构</a:t>
            </a:r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552715-DCC9-2F75-9B18-BB3D899F3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177" y="2979536"/>
            <a:ext cx="4003574" cy="19817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A75C307-40FC-5E78-B0A2-937BE4947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885" y="2266592"/>
            <a:ext cx="4361363" cy="10017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50B3F0D-012F-BC60-3436-6275A1E3F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885" y="3587586"/>
            <a:ext cx="4423996" cy="21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4531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9c4558c7-71ac-4a1d-bbc0-d618599a7c78"/>
  <p:tag name="COMMONDATA" val="eyJoZGlkIjoiNGUxYTI1OGVhNTA3MThlNzJmMDJmNWMyMDJlMjgyZTkifQ=="/>
</p:tagLst>
</file>

<file path=ppt/theme/theme1.xml><?xml version="1.0" encoding="utf-8"?>
<a:theme xmlns:a="http://schemas.openxmlformats.org/drawingml/2006/main" name="A000120140530A99PPBG">
  <a:themeElements>
    <a:clrScheme name="自定义 1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C4994"/>
      </a:accent1>
      <a:accent2>
        <a:srgbClr val="0AA3D4"/>
      </a:accent2>
      <a:accent3>
        <a:srgbClr val="DB1F1F"/>
      </a:accent3>
      <a:accent4>
        <a:srgbClr val="247B95"/>
      </a:accent4>
      <a:accent5>
        <a:srgbClr val="AE1324"/>
      </a:accent5>
      <a:accent6>
        <a:srgbClr val="045A88"/>
      </a:accent6>
      <a:hlink>
        <a:srgbClr val="004986"/>
      </a:hlink>
      <a:folHlink>
        <a:srgbClr val="BFBFBF"/>
      </a:folHlink>
    </a:clrScheme>
    <a:fontScheme name="雅黑">
      <a:majorFont>
        <a:latin typeface="Impact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1261</Words>
  <Application>Microsoft Office PowerPoint</Application>
  <PresentationFormat>宽屏</PresentationFormat>
  <Paragraphs>132</Paragraphs>
  <Slides>23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Arial Regular</vt:lpstr>
      <vt:lpstr>PingFang SC</vt:lpstr>
      <vt:lpstr>等线</vt:lpstr>
      <vt:lpstr>微软雅黑</vt:lpstr>
      <vt:lpstr>Arial</vt:lpstr>
      <vt:lpstr>Impact</vt:lpstr>
      <vt:lpstr>A000120140530A99PPBG</vt:lpstr>
      <vt:lpstr>第组大作业报告</vt:lpstr>
      <vt:lpstr>PowerPoint 演示文稿</vt:lpstr>
      <vt:lpstr>PowerPoint 演示文稿</vt:lpstr>
      <vt:lpstr>问题说明</vt:lpstr>
      <vt:lpstr>基本思路</vt:lpstr>
      <vt:lpstr>数据结构</vt:lpstr>
      <vt:lpstr>数据结构</vt:lpstr>
      <vt:lpstr>数据结构</vt:lpstr>
      <vt:lpstr>数据结构</vt:lpstr>
      <vt:lpstr>算法详解</vt:lpstr>
      <vt:lpstr>PowerPoint 演示文稿</vt:lpstr>
      <vt:lpstr>效果展示</vt:lpstr>
      <vt:lpstr>效果展示</vt:lpstr>
      <vt:lpstr>PowerPoint 演示文稿</vt:lpstr>
      <vt:lpstr>问题说明</vt:lpstr>
      <vt:lpstr>数据结构</vt:lpstr>
      <vt:lpstr>基本旋转函数的实现与平衡</vt:lpstr>
      <vt:lpstr>基本功能实现：insert</vt:lpstr>
      <vt:lpstr>基本功能实现：delete</vt:lpstr>
      <vt:lpstr>基本功能实现：search、merge、split</vt:lpstr>
      <vt:lpstr>PowerPoint 演示文稿</vt:lpstr>
      <vt:lpstr>效果展示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WJT</dc:creator>
  <cp:lastModifiedBy>贾 城昊</cp:lastModifiedBy>
  <cp:revision>42</cp:revision>
  <dcterms:created xsi:type="dcterms:W3CDTF">2023-06-17T01:58:00Z</dcterms:created>
  <dcterms:modified xsi:type="dcterms:W3CDTF">2023-06-20T14:42:48Z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5B26339AB35D0CC029138D6447677679</vt:lpwstr>
  </property>
  <property fmtid="{D5CDD505-2E9C-101B-9397-08002B2CF9AE}" pid="3" name="KSOProductBuildVer">
    <vt:lpwstr>2052-11.1.0.14036</vt:lpwstr>
  </property>
</Properties>
</file>